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56" r:id="rId2"/>
    <p:sldId id="468" r:id="rId3"/>
    <p:sldId id="469" r:id="rId4"/>
    <p:sldId id="470" r:id="rId5"/>
    <p:sldId id="471" r:id="rId6"/>
    <p:sldId id="459" r:id="rId7"/>
    <p:sldId id="472" r:id="rId8"/>
    <p:sldId id="473" r:id="rId9"/>
    <p:sldId id="477" r:id="rId10"/>
    <p:sldId id="481" r:id="rId11"/>
    <p:sldId id="476" r:id="rId12"/>
    <p:sldId id="478" r:id="rId13"/>
    <p:sldId id="457" r:id="rId14"/>
    <p:sldId id="480" r:id="rId15"/>
    <p:sldId id="482" r:id="rId16"/>
    <p:sldId id="464" r:id="rId17"/>
    <p:sldId id="479" r:id="rId18"/>
    <p:sldId id="460" r:id="rId19"/>
    <p:sldId id="474" r:id="rId20"/>
    <p:sldId id="475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3F3F5"/>
    <a:srgbClr val="E7E6E6"/>
    <a:srgbClr val="163D5E"/>
    <a:srgbClr val="28F85E"/>
    <a:srgbClr val="FFC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ітлий стиль 2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0" autoAdjust="0"/>
    <p:restoredTop sz="94291" autoAdjust="0"/>
  </p:normalViewPr>
  <p:slideViewPr>
    <p:cSldViewPr snapToGrid="0">
      <p:cViewPr>
        <p:scale>
          <a:sx n="75" d="100"/>
          <a:sy n="75" d="100"/>
        </p:scale>
        <p:origin x="-48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6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uk-UA" sz="2800">
                <a:latin typeface="Times New Roman" pitchFamily="18" charset="0"/>
                <a:cs typeface="Times New Roman" pitchFamily="18" charset="0"/>
              </a:defRPr>
            </a:pPr>
            <a:r>
              <a:rPr lang="uk-UA" dirty="0" smtClean="0"/>
              <a:t>Порушення </a:t>
            </a:r>
            <a:r>
              <a:rPr lang="uk-UA" dirty="0"/>
              <a:t>інтелектуального </a:t>
            </a:r>
            <a:r>
              <a:rPr lang="uk-UA" dirty="0" smtClean="0"/>
              <a:t>розвитку з них: </a:t>
            </a:r>
            <a:endParaRPr lang="uk-UA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Помірні порушення інтелектуального розвитку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Тяжкі мовленеві порушення</c:v>
                </c:pt>
                <c:pt idx="1">
                  <c:v>Аутисти</c:v>
                </c:pt>
                <c:pt idx="2">
                  <c:v>Діти з РАС</c:v>
                </c:pt>
                <c:pt idx="3">
                  <c:v>Помірні інтелектуальні порушення</c:v>
                </c:pt>
                <c:pt idx="4">
                  <c:v>Дислексія, дисграфія, акалькулія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10</c:v>
                </c:pt>
                <c:pt idx="2">
                  <c:v>20</c:v>
                </c:pt>
                <c:pt idx="3">
                  <c:v>10</c:v>
                </c:pt>
                <c:pt idx="4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9464433016009455"/>
          <c:y val="8.2018035738477282E-2"/>
          <c:w val="0.39384487905260651"/>
          <c:h val="0.89243313297506877"/>
        </c:manualLayout>
      </c:layout>
      <c:overlay val="0"/>
      <c:txPr>
        <a:bodyPr/>
        <a:lstStyle/>
        <a:p>
          <a:pPr>
            <a:defRPr lang="uk-UA" sz="2400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002060"/>
              </a:solidFill>
            </c:spPr>
          </c:dPt>
          <c:dPt>
            <c:idx val="6"/>
            <c:bubble3D val="0"/>
            <c:spPr>
              <a:solidFill>
                <a:srgbClr val="FF3300"/>
              </a:solidFill>
            </c:spPr>
          </c:dPt>
          <c:cat>
            <c:strRef>
              <c:f>Лист1!$A$2:$A$8</c:f>
              <c:strCache>
                <c:ptCount val="7"/>
                <c:pt idx="0">
                  <c:v>Вчитель-методист</c:v>
                </c:pt>
                <c:pt idx="1">
                  <c:v>Вихователь-методист </c:v>
                </c:pt>
                <c:pt idx="2">
                  <c:v>Вища категорія</c:v>
                </c:pt>
                <c:pt idx="3">
                  <c:v>І категорія</c:v>
                </c:pt>
                <c:pt idx="4">
                  <c:v>ІІ категорія</c:v>
                </c:pt>
                <c:pt idx="5">
                  <c:v>Спеціаліст</c:v>
                </c:pt>
                <c:pt idx="6">
                  <c:v>Вищий посадовий оклад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</c:v>
                </c:pt>
                <c:pt idx="1">
                  <c:v>2</c:v>
                </c:pt>
                <c:pt idx="2">
                  <c:v>5</c:v>
                </c:pt>
                <c:pt idx="3">
                  <c:v>9</c:v>
                </c:pt>
                <c:pt idx="4">
                  <c:v>5</c:v>
                </c:pt>
                <c:pt idx="5">
                  <c:v>2</c:v>
                </c:pt>
                <c:pt idx="6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4733342437393737"/>
          <c:y val="1.5836633766371168E-3"/>
          <c:w val="0.33530856299212636"/>
          <c:h val="0.92820080176276687"/>
        </c:manualLayout>
      </c:layout>
      <c:overlay val="0"/>
      <c:txPr>
        <a:bodyPr/>
        <a:lstStyle/>
        <a:p>
          <a:pPr>
            <a:defRPr lang="uk-UA" sz="2000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004096343419247E-2"/>
          <c:y val="0.10574934037788156"/>
          <c:w val="0.59008343241838979"/>
          <c:h val="0.782664565435295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Педагогічна освіта</c:v>
                </c:pt>
                <c:pt idx="1">
                  <c:v>Спеціальна педагогічна освіта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</c:v>
                </c:pt>
                <c:pt idx="1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lang="uk-UA" sz="24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lang="uk-UA" sz="24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60971952836045129"/>
          <c:y val="0.11620310432576993"/>
          <c:w val="0.37188873044851722"/>
          <c:h val="0.67712410730986794"/>
        </c:manualLayout>
      </c:layout>
      <c:overlay val="0"/>
      <c:txPr>
        <a:bodyPr/>
        <a:lstStyle/>
        <a:p>
          <a:pPr>
            <a:defRPr lang="uk-UA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02061121022619"/>
          <c:y val="3.6619488166538497E-2"/>
          <c:w val="0.88313987470116651"/>
          <c:h val="0.482183978114985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2025р.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Надійшло  всього </c:v>
                </c:pt>
                <c:pt idx="1">
                  <c:v>Видатки – усього в т.ч.</c:v>
                </c:pt>
                <c:pt idx="2">
                  <c:v>Оплата  праці </c:v>
                </c:pt>
                <c:pt idx="3">
                  <c:v>Нарахування  на  зарплату </c:v>
                </c:pt>
                <c:pt idx="4">
                  <c:v>Придбання  товарів  і  послуг </c:v>
                </c:pt>
                <c:pt idx="5">
                  <c:v>Продукти  харчування </c:v>
                </c:pt>
                <c:pt idx="6">
                  <c:v>Медикаменти </c:v>
                </c:pt>
                <c:pt idx="7">
                  <c:v>Оплата  послуг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19681.400000000001</c:v>
                </c:pt>
                <c:pt idx="1">
                  <c:v>18526.400000000001</c:v>
                </c:pt>
                <c:pt idx="2">
                  <c:v>12309.2</c:v>
                </c:pt>
                <c:pt idx="3">
                  <c:v>2630.6</c:v>
                </c:pt>
                <c:pt idx="4">
                  <c:v>310.3</c:v>
                </c:pt>
                <c:pt idx="5">
                  <c:v>1235.0999999999999</c:v>
                </c:pt>
                <c:pt idx="6">
                  <c:v>4</c:v>
                </c:pt>
                <c:pt idx="7">
                  <c:v>394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2F-4B0E-B407-B0E8F7AC41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0871808"/>
        <c:axId val="20885888"/>
        <c:axId val="0"/>
      </c:bar3DChart>
      <c:catAx>
        <c:axId val="2087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lang="uk-UA" sz="20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20885888"/>
        <c:crosses val="autoZero"/>
        <c:auto val="1"/>
        <c:lblAlgn val="ctr"/>
        <c:lblOffset val="100"/>
        <c:noMultiLvlLbl val="0"/>
      </c:catAx>
      <c:valAx>
        <c:axId val="20885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lang="uk-UA"/>
            </a:pPr>
            <a:endParaRPr lang="uk-UA"/>
          </a:p>
        </c:txPr>
        <c:crossAx val="2087180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lang="uk-UA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0.09706</cdr:x>
      <cdr:y>0</cdr:y>
    </cdr:from>
    <cdr:to>
      <cdr:x>0.84727</cdr:x>
      <cdr:y>0.08196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38882" y="-1401128"/>
          <a:ext cx="8029874" cy="41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uk-UA" sz="2800" b="1" dirty="0" smtClean="0">
              <a:solidFill>
                <a:srgbClr val="FF0000"/>
              </a:solidFill>
            </a:rPr>
            <a:t>     Надходження</a:t>
          </a:r>
          <a:r>
            <a:rPr lang="uk-UA" sz="2000" b="1" dirty="0" smtClean="0">
              <a:solidFill>
                <a:srgbClr val="FF0000"/>
              </a:solidFill>
            </a:rPr>
            <a:t> </a:t>
          </a:r>
          <a:r>
            <a:rPr lang="uk-UA" sz="2800" b="1" dirty="0" smtClean="0">
              <a:solidFill>
                <a:srgbClr val="FF0000"/>
              </a:solidFill>
            </a:rPr>
            <a:t>та використання коштів  </a:t>
          </a:r>
          <a:endParaRPr lang="ru-RU" sz="2000" b="1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="" xmlns:a16="http://schemas.microsoft.com/office/drawing/2014/main" id="{AFEA344A-6419-A3B7-9EE8-4D904E0577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4C4D0279-048E-23DA-1771-51D17C24D2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473F3-CBF4-4B81-B9FA-273B89BD1F4B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486794BD-E75A-C355-4F53-FB296164A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26BC7637-7FFF-C519-A0C7-C063E3C33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1F9A-65B8-486F-AF54-CA61E4F02A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055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ADE88-364E-4CA4-9440-8EB0F9840AB0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B0292-AFD7-47AD-B019-42649E2982D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672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EDAF9-F69D-4E26-AF56-BA4C1E98484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1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01051B-5C2E-722E-569C-9A2CF0DA8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D4FF225-37D2-1FF4-D612-2F2CF25A2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EEB9EF-9B49-50C4-7852-D7197E84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25-E38E-42B6-B68E-BDAF4D2E4CB5}" type="datetime1">
              <a:rPr lang="uk-UA" smtClean="0"/>
              <a:t>05.02.2026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C0BA10-FAD7-FF9D-9314-25DDA376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6FAB22-AD7C-B783-9778-F8B5CB65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51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944E97-99C2-3547-544A-481B5126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6298BCB-E98B-4819-E712-1AD12F9DF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DDF6FD-570F-2930-6AB9-667DAD5B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EBA8-02AD-496A-A227-EDFB02BD7682}" type="datetime1">
              <a:rPr lang="uk-UA" smtClean="0"/>
              <a:t>05.02.2026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0A2E20-CD33-D6D6-4B3C-7E9D5119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C7514D-DDA9-A5BD-5CD6-C087314A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60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CA8340F-F288-4DBA-8D5B-1C3C19FBB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5B40B3E-6CE7-EBF6-C9D0-CDE2728F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5D3150-2D57-2B57-E6B6-DFF38475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72EC-0EB8-4D6C-8999-32CB25BECF61}" type="datetime1">
              <a:rPr lang="uk-UA" smtClean="0"/>
              <a:t>05.02.2026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9FEDBF-8ADB-7185-C8DD-793D0568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606836-E591-7985-07EA-A87585F2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290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D8A6BB-08D4-576C-7B4F-3D87CDB2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535531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4584034-24FF-0E9B-EA37-B4E369B8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0781E5-6C32-3642-7433-F42DFB43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6B23D-2988-4798-993B-8D8BE8A1944A}" type="datetime1">
              <a:rPr lang="uk-UA" smtClean="0"/>
              <a:t>05.02.2026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C9C10E4-F1EF-0EDF-0FFA-07F6E31D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ABB626F-D429-52A0-E50F-846D9CD4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291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759D06-82EC-FB2A-A651-378DC9D8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495794E-004E-B015-A69E-D626F4291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926FCD-5222-66AA-318B-4BFDEB34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36162-A69C-46DE-9EE9-48FADA216F02}" type="datetime1">
              <a:rPr lang="uk-UA" smtClean="0"/>
              <a:t>05.02.2026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6D6384-60FA-FF2D-016A-2E5B8006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DFE902-F777-E64D-EFFB-17661B95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386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53A204-02F0-DC9D-7FAB-79505DE8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EB5BD8-FC40-2107-2FA2-9074F6837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6BA387E-6AF1-9FFE-5B37-8DCD2663F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FEBD1DA-7BCA-C7DD-0524-737EFC2D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23F4D-DF05-4B73-9804-2DA456906817}" type="datetime1">
              <a:rPr lang="uk-UA" smtClean="0"/>
              <a:t>05.02.2026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87D02B4-8540-EEE3-9949-CBE58C34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529E3CF-261C-E71E-6747-5BD173C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031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E90F1F-A116-974C-21AA-3E563D222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A540EA3-B018-B38D-9CFC-A09C2D0A6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92A520-C066-AF7A-7352-5E3E8CDA3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78BB73E-4ECA-3532-67CD-D37303FC7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5860162-699A-8E3F-D39B-4CA8D7C27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6E30A3C-B260-7CCE-2FA4-9E6F1C03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1C9B-2C23-44C6-A4B0-AF1281828774}" type="datetime1">
              <a:rPr lang="uk-UA" smtClean="0"/>
              <a:t>05.02.2026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47CD551-67DE-1D8E-716E-7A70031E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12A6DD1-4ADE-CCE9-7424-29D708CD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544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AFFAEB-3D87-1966-FAFB-79979BAB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785C283-C9C9-1808-5083-49FF952A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3E3E-BED1-438C-B2CC-7DF67539F6BB}" type="datetime1">
              <a:rPr lang="uk-UA" smtClean="0"/>
              <a:t>05.02.2026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3E39D26-ECBB-599D-7AF0-474B7A62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A1D6BF2-6C96-0D23-83CB-E827F1E9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248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C1BDC2E-E43C-68CD-E287-C1265E97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3BB1-EE92-4FE3-973B-2D44F5DF29FE}" type="datetime1">
              <a:rPr lang="uk-UA" smtClean="0"/>
              <a:t>05.02.2026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EA520E1-96F9-17DD-AEAE-C7FCF9C8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320FEE9-A2B5-A2AD-B10E-47106AE2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06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D89D9D-BDEA-C405-9993-D31180EF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7734F88-C724-0488-BF9C-FB2748E0E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DABD810-B1EA-3555-353F-E1CDB7EF1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B00F9ED-7394-5AEF-E0B9-67E39B41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0F18-B0E7-432C-AE47-1988F9250FD0}" type="datetime1">
              <a:rPr lang="uk-UA" smtClean="0"/>
              <a:t>05.02.2026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EE03978-91AC-29B6-EA91-7AB8E2CD7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4B7DFF-53EF-6122-69BE-CA5F1269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847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2E08D2-E245-06D2-CA87-EB56A748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57E3642-4911-EA5D-D063-36E319CDD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17C6587-5115-AF7C-E736-6223CA0B2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A473337-20F9-D786-66E9-06960C4B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F7FD-9936-4A0E-96C8-E82488BA9C1F}" type="datetime1">
              <a:rPr lang="uk-UA" smtClean="0"/>
              <a:t>05.02.2026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CF29FD7-3C81-ABA1-0D89-DFB11863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24280F4-FD67-A5F8-AAC6-7008453A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503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2298C6-DC39-9076-B983-90496D68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/>
            <a:r>
              <a:rPr lang="ru-RU" dirty="0"/>
              <a:t>Образец заголовка</a:t>
            </a:r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201F10-8825-9666-E5F8-79D7D8998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B973B97-557D-FD3F-B4F9-3D1AADFDC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C045-58E3-495A-8A12-601BCB694C49}" type="datetime1">
              <a:rPr lang="uk-UA" smtClean="0"/>
              <a:t>05.02.2026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BC2DE5-059C-D68F-83B4-8585E49FE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CCA8A6-32EC-99A1-5C81-C2D3A9BE4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7290-E7F4-4417-8FC0-85FCC78F88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36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uk-UA" sz="3200" kern="1200" spc="700">
          <a:solidFill>
            <a:srgbClr val="262626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nrcs.com.ua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увати 15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3074" name="Picture 2" descr="C:\Users\hp6930p\Downloads\-5465207127107810898_12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00"/>
            <a:stretch/>
          </p:blipFill>
          <p:spPr bwMode="auto">
            <a:xfrm>
              <a:off x="0" y="-1"/>
              <a:ext cx="12192000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кутник 3"/>
            <p:cNvSpPr/>
            <p:nvPr/>
          </p:nvSpPr>
          <p:spPr>
            <a:xfrm>
              <a:off x="1855765" y="289315"/>
              <a:ext cx="8160907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uk-UA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кутник 5"/>
          <p:cNvSpPr/>
          <p:nvPr/>
        </p:nvSpPr>
        <p:spPr>
          <a:xfrm>
            <a:off x="9744405" y="836712"/>
            <a:ext cx="960107" cy="768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8304245" y="0"/>
            <a:ext cx="388775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8258428" y="5253304"/>
            <a:ext cx="3948844" cy="14157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Зоя </a:t>
            </a:r>
            <a:r>
              <a:rPr lang="uk-UA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Калашнікова</a:t>
            </a:r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комунального закладу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059771" y="2425876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683722" y="1826863"/>
            <a:ext cx="6936828" cy="3945675"/>
            <a:chOff x="683722" y="1826863"/>
            <a:chExt cx="6936828" cy="3945675"/>
          </a:xfrm>
        </p:grpSpPr>
        <p:sp>
          <p:nvSpPr>
            <p:cNvPr id="12" name="TextBox 11"/>
            <p:cNvSpPr txBox="1"/>
            <p:nvPr/>
          </p:nvSpPr>
          <p:spPr>
            <a:xfrm>
              <a:off x="683722" y="2940994"/>
              <a:ext cx="693682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Комунальний заклад </a:t>
              </a:r>
            </a:p>
            <a:p>
              <a:pPr algn="ctr"/>
              <a:r>
                <a:rPr lang="uk-UA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uk-UA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Серебрійська</a:t>
              </a:r>
              <a:r>
                <a:rPr lang="uk-UA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спеціальна школа»</a:t>
              </a:r>
            </a:p>
            <a:p>
              <a:pPr algn="ctr"/>
              <a:r>
                <a:rPr lang="uk-UA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Вінницької обласної Ради</a:t>
              </a:r>
            </a:p>
            <a:p>
              <a:pPr algn="ctr"/>
              <a:endParaRPr lang="uk-UA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82357" y="1826863"/>
              <a:ext cx="513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Звіт про діяльність</a:t>
              </a:r>
              <a:endPara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5765" y="5003097"/>
              <a:ext cx="4572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r>
                <a:rPr lang="uk-UA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2025 рік</a:t>
              </a:r>
              <a:endPara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r="16170" b="5289"/>
          <a:stretch/>
        </p:blipFill>
        <p:spPr>
          <a:xfrm>
            <a:off x="8320450" y="61563"/>
            <a:ext cx="3433883" cy="402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23401" r="7959" b="23399"/>
          <a:stretch/>
        </p:blipFill>
        <p:spPr>
          <a:xfrm>
            <a:off x="8847074" y="2017507"/>
            <a:ext cx="3360197" cy="2985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81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28" r="3271" b="6928"/>
          <a:stretch/>
        </p:blipFill>
        <p:spPr>
          <a:xfrm>
            <a:off x="3651820" y="2757100"/>
            <a:ext cx="5288979" cy="410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5181600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37121"/>
          <a:stretch/>
        </p:blipFill>
        <p:spPr>
          <a:xfrm>
            <a:off x="6953250" y="114300"/>
            <a:ext cx="514350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308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00" y="171700"/>
            <a:ext cx="10515600" cy="769441"/>
          </a:xfrm>
        </p:spPr>
        <p:txBody>
          <a:bodyPr/>
          <a:lstStyle/>
          <a:p>
            <a:r>
              <a:rPr lang="uk-UA" sz="4400" b="0" spc="300" dirty="0" err="1" smtClean="0"/>
              <a:t>Волонтерство</a:t>
            </a:r>
            <a:endParaRPr lang="uk-UA" sz="4400" b="0" spc="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65" y="3379050"/>
            <a:ext cx="4873483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235200"/>
            <a:ext cx="3524250" cy="444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83" y="0"/>
            <a:ext cx="4534933" cy="340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959700"/>
            <a:ext cx="4529667" cy="339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487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200" y="0"/>
            <a:ext cx="10515600" cy="769441"/>
          </a:xfrm>
        </p:spPr>
        <p:txBody>
          <a:bodyPr/>
          <a:lstStyle/>
          <a:p>
            <a:r>
              <a:rPr lang="uk-UA" sz="4400" spc="0" dirty="0" smtClean="0"/>
              <a:t>Новітнє оснащення</a:t>
            </a:r>
            <a:endParaRPr lang="uk-UA" sz="4400" spc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00" y="504350"/>
            <a:ext cx="4354599" cy="359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9" y="3546900"/>
            <a:ext cx="5245100" cy="331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00" y="3301999"/>
            <a:ext cx="4613199" cy="345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66" y="0"/>
            <a:ext cx="4538133" cy="340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0" y="715399"/>
            <a:ext cx="4109500" cy="335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66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57159"/>
            <a:ext cx="107727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Саджаємо </a:t>
            </a:r>
            <a:r>
              <a:rPr lang="uk-UA" sz="2400" dirty="0"/>
              <a:t>квіти Перемоги!</a:t>
            </a:r>
          </a:p>
          <a:p>
            <a:pPr algn="ctr"/>
            <a:r>
              <a:rPr lang="uk-UA" sz="2400" dirty="0"/>
              <a:t>Долучилася до Всеукраїнського благодійного </a:t>
            </a:r>
            <a:r>
              <a:rPr lang="uk-UA" sz="2400" dirty="0" err="1"/>
              <a:t>проєкту</a:t>
            </a:r>
            <a:r>
              <a:rPr lang="uk-UA" sz="2400" dirty="0"/>
              <a:t> для дітей України Flovers4School</a:t>
            </a:r>
          </a:p>
          <a:p>
            <a:pPr algn="ctr"/>
            <a:r>
              <a:rPr lang="uk-UA" sz="2400" dirty="0"/>
              <a:t>     Уже </a:t>
            </a:r>
            <a:r>
              <a:rPr lang="uk-UA" sz="2400" dirty="0" smtClean="0"/>
              <a:t>не один рік </a:t>
            </a:r>
            <a:r>
              <a:rPr lang="uk-UA" sz="2400" dirty="0"/>
              <a:t>отримуємо  цибулинки тюльпанів, крокусів, гіацинтів, нарцисів та інших весняних первоцвітів  з </a:t>
            </a:r>
            <a:r>
              <a:rPr lang="uk-UA" sz="2400" dirty="0" smtClean="0"/>
              <a:t> Нідерландів</a:t>
            </a:r>
            <a:r>
              <a:rPr lang="uk-UA" sz="2400" dirty="0"/>
              <a:t>.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2162175"/>
            <a:ext cx="4279900" cy="1283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" y="3446145"/>
            <a:ext cx="4471988" cy="335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44" y="3017918"/>
            <a:ext cx="5010150" cy="375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2"/>
          <a:stretch/>
        </p:blipFill>
        <p:spPr>
          <a:xfrm>
            <a:off x="7820117" y="2007037"/>
            <a:ext cx="4257583" cy="287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86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" y="-50801"/>
            <a:ext cx="4699100" cy="35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00" y="-50800"/>
            <a:ext cx="7414533" cy="556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4"/>
          <a:stretch/>
        </p:blipFill>
        <p:spPr>
          <a:xfrm>
            <a:off x="5410000" y="2959100"/>
            <a:ext cx="6523934" cy="389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" y="2828150"/>
            <a:ext cx="5372000" cy="40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6539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66"/>
            <a:ext cx="3454400" cy="630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>
          <a:xfrm>
            <a:off x="3124646" y="2750102"/>
            <a:ext cx="6094152" cy="410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98" y="0"/>
            <a:ext cx="5168900" cy="387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/>
          <a:stretch/>
        </p:blipFill>
        <p:spPr>
          <a:xfrm>
            <a:off x="8372698" y="164066"/>
            <a:ext cx="3683550" cy="618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996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0163" y="385763"/>
            <a:ext cx="9601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Співпрацюємо з Вінницьким обласним центром туризму, спорту, краєзнавства та екскурсій.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"/>
          <a:stretch/>
        </p:blipFill>
        <p:spPr>
          <a:xfrm>
            <a:off x="0" y="2296593"/>
            <a:ext cx="4290137" cy="386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4290137" y="2214562"/>
            <a:ext cx="3310813" cy="390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5"/>
          <a:stretch/>
        </p:blipFill>
        <p:spPr>
          <a:xfrm>
            <a:off x="7600950" y="2185986"/>
            <a:ext cx="3457575" cy="395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6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600" y="235200"/>
            <a:ext cx="10515600" cy="707886"/>
          </a:xfrm>
        </p:spPr>
        <p:txBody>
          <a:bodyPr/>
          <a:lstStyle/>
          <a:p>
            <a:r>
              <a:rPr lang="uk-UA" sz="4000" spc="0" dirty="0" smtClean="0"/>
              <a:t>Озеленення території</a:t>
            </a:r>
            <a:endParaRPr lang="uk-UA" sz="4000" spc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46" y="1173200"/>
            <a:ext cx="3539700" cy="47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/>
          <a:stretch/>
        </p:blipFill>
        <p:spPr>
          <a:xfrm>
            <a:off x="7842298" y="914400"/>
            <a:ext cx="4279996" cy="47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2" y="914400"/>
            <a:ext cx="3545455" cy="47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711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EB9A8F-FB88-6515-3E50-A9109B50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036" y="0"/>
            <a:ext cx="5290631" cy="830997"/>
          </a:xfrm>
        </p:spPr>
        <p:txBody>
          <a:bodyPr/>
          <a:lstStyle/>
          <a:p>
            <a:pPr algn="ctr"/>
            <a:r>
              <a:rPr lang="uk-UA" sz="4800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uk-UA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endParaRPr lang="uk-UA" sz="36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37" y="957875"/>
            <a:ext cx="3576912" cy="504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20" y="171449"/>
            <a:ext cx="4425690" cy="31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975736"/>
            <a:ext cx="3805361" cy="536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443163" y="5179218"/>
            <a:ext cx="785812" cy="207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2" y="3300411"/>
            <a:ext cx="4969045" cy="350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20" y="3300411"/>
            <a:ext cx="4425690" cy="315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6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5511800" cy="38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80" y="0"/>
            <a:ext cx="3350220" cy="473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9" y="2717801"/>
            <a:ext cx="5836404" cy="414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93" y="2882900"/>
            <a:ext cx="5700175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0"/>
            <a:ext cx="3110904" cy="364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267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662" y="540000"/>
            <a:ext cx="9572626" cy="535531"/>
          </a:xfrm>
        </p:spPr>
        <p:txBody>
          <a:bodyPr>
            <a:noAutofit/>
          </a:bodyPr>
          <a:lstStyle/>
          <a:p>
            <a:r>
              <a:rPr lang="uk-UA" sz="4000" b="1" spc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Контингент</a:t>
            </a:r>
            <a:r>
              <a:rPr lang="uk-UA" sz="4000" b="1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здобувачів освіти</a:t>
            </a:r>
            <a:endParaRPr lang="uk-UA" sz="4000" b="1" spc="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418312"/>
              </p:ext>
            </p:extLst>
          </p:nvPr>
        </p:nvGraphicFramePr>
        <p:xfrm>
          <a:off x="1357312" y="1314450"/>
          <a:ext cx="9929813" cy="5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3419" r="88782" b="81571"/>
          <a:stretch/>
        </p:blipFill>
        <p:spPr>
          <a:xfrm>
            <a:off x="0" y="0"/>
            <a:ext cx="1702997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3419" r="88782" b="81571"/>
          <a:stretch/>
        </p:blipFill>
        <p:spPr>
          <a:xfrm>
            <a:off x="10565601" y="4809733"/>
            <a:ext cx="1621634" cy="197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329799" y="3057086"/>
            <a:ext cx="510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Дякую за увагу!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1099140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Заголовок 1"/>
          <p:cNvSpPr>
            <a:spLocks noGrp="1"/>
          </p:cNvSpPr>
          <p:nvPr>
            <p:ph type="title"/>
          </p:nvPr>
        </p:nvSpPr>
        <p:spPr>
          <a:xfrm>
            <a:off x="1930712" y="476672"/>
            <a:ext cx="10261288" cy="922833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altLang="uk-UA" sz="3600" b="1" spc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Кадрове забезпечення навчального закладу</a:t>
            </a:r>
            <a:r>
              <a:rPr lang="uk-UA" altLang="uk-UA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uk-UA" altLang="uk-UA" sz="3200" b="1" dirty="0" smtClean="0">
                <a:solidFill>
                  <a:srgbClr val="FF0000"/>
                </a:solidFill>
                <a:latin typeface="Arial" charset="0"/>
              </a:rPr>
            </a:br>
            <a:endParaRPr lang="uk-UA" altLang="ru-RU" sz="32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20484686"/>
              </p:ext>
            </p:extLst>
          </p:nvPr>
        </p:nvGraphicFramePr>
        <p:xfrm>
          <a:off x="-171450" y="1700213"/>
          <a:ext cx="6363461" cy="5142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05169593"/>
              </p:ext>
            </p:extLst>
          </p:nvPr>
        </p:nvGraphicFramePr>
        <p:xfrm>
          <a:off x="6386513" y="2060848"/>
          <a:ext cx="5771977" cy="435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G:\логотип\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30" b="80833"/>
          <a:stretch/>
        </p:blipFill>
        <p:spPr bwMode="auto">
          <a:xfrm>
            <a:off x="1" y="22527"/>
            <a:ext cx="1930711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16361413"/>
              </p:ext>
            </p:extLst>
          </p:nvPr>
        </p:nvGraphicFramePr>
        <p:xfrm>
          <a:off x="239350" y="1196752"/>
          <a:ext cx="117596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1616169" cy="119675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sz="4000" b="1" dirty="0" smtClean="0">
                <a:solidFill>
                  <a:srgbClr val="FF0000"/>
                </a:solidFill>
                <a:latin typeface="Arial" pitchFamily="34" charset="0"/>
              </a:rPr>
              <a:t>       </a:t>
            </a:r>
            <a:r>
              <a:rPr lang="uk-UA" altLang="uk-UA" sz="4400" b="1" spc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Фінансово-господарська </a:t>
            </a:r>
            <a:br>
              <a:rPr lang="uk-UA" altLang="uk-UA" sz="4400" b="1" spc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4400" b="1" spc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endParaRPr lang="uk-UA" sz="4400" b="1" spc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r="86972" b="76237"/>
          <a:stretch/>
        </p:blipFill>
        <p:spPr>
          <a:xfrm>
            <a:off x="0" y="16024"/>
            <a:ext cx="1967541" cy="2012170"/>
          </a:xfrm>
        </p:spPr>
      </p:pic>
    </p:spTree>
    <p:extLst>
      <p:ext uri="{BB962C8B-B14F-4D97-AF65-F5344CB8AC3E}">
        <p14:creationId xmlns:p14="http://schemas.microsoft.com/office/powerpoint/2010/main" val="39688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8000" y="7513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84325" y="43458"/>
            <a:ext cx="10481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Інформаційна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uk-UA" sz="3200" b="1" dirty="0" smtClean="0">
                <a:solidFill>
                  <a:srgbClr val="FF0000"/>
                </a:solidFill>
              </a:rPr>
              <a:t>, робота зі ЗМІ, сайт закладу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3798" y="1120676"/>
            <a:ext cx="57606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/>
              <a:t>Наш заклад </a:t>
            </a:r>
            <a:r>
              <a:rPr lang="uk-UA" sz="3600" dirty="0"/>
              <a:t>забезпечує відкритий доступ до інформації про свою діяльність на офіційному сайті </a:t>
            </a:r>
            <a:r>
              <a:rPr lang="uk-UA" sz="3600" dirty="0" smtClean="0"/>
              <a:t> </a:t>
            </a:r>
            <a:r>
              <a:rPr lang="en-US" sz="3600" dirty="0">
                <a:hlinkClick r:id="rId3"/>
              </a:rPr>
              <a:t>http://nrcs.com.ua/</a:t>
            </a:r>
            <a:r>
              <a:rPr lang="uk-UA" sz="3600" dirty="0" smtClean="0">
                <a:hlinkClick r:id="rId3"/>
              </a:rPr>
              <a:t> 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</a:p>
          <a:p>
            <a:r>
              <a:rPr lang="uk-UA" sz="3600" dirty="0" smtClean="0"/>
              <a:t>та </a:t>
            </a:r>
            <a:r>
              <a:rPr lang="uk-UA" sz="3600" dirty="0"/>
              <a:t>у популярних соціальних мережах «</a:t>
            </a:r>
            <a:r>
              <a:rPr lang="en-US" sz="3600" dirty="0"/>
              <a:t>Facebook», </a:t>
            </a:r>
            <a:r>
              <a:rPr lang="en-US" sz="3600" dirty="0" smtClean="0"/>
              <a:t>«YouTube». </a:t>
            </a:r>
            <a:endParaRPr lang="uk-UA" sz="3600" dirty="0"/>
          </a:p>
        </p:txBody>
      </p:sp>
      <p:sp>
        <p:nvSpPr>
          <p:cNvPr id="14" name="AutoShape 4" descr="Картинки по запросу &quot;фейсбук&quot;"/>
          <p:cNvSpPr>
            <a:spLocks noChangeAspect="1" noChangeArrowheads="1"/>
          </p:cNvSpPr>
          <p:nvPr/>
        </p:nvSpPr>
        <p:spPr bwMode="auto">
          <a:xfrm>
            <a:off x="155575" y="-769938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4" t="17111" r="14020" b="24681"/>
          <a:stretch/>
        </p:blipFill>
        <p:spPr>
          <a:xfrm>
            <a:off x="9648395" y="2688795"/>
            <a:ext cx="1319207" cy="12474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4" r="21394"/>
          <a:stretch/>
        </p:blipFill>
        <p:spPr>
          <a:xfrm>
            <a:off x="10581767" y="3936231"/>
            <a:ext cx="1484240" cy="11521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t="25126" r="19616" b="27051"/>
          <a:stretch/>
        </p:blipFill>
        <p:spPr>
          <a:xfrm>
            <a:off x="10797355" y="1824698"/>
            <a:ext cx="1301576" cy="864096"/>
          </a:xfrm>
          <a:prstGeom prst="rect">
            <a:avLst/>
          </a:prstGeom>
        </p:spPr>
      </p:pic>
      <p:pic>
        <p:nvPicPr>
          <p:cNvPr id="1026" name="Picture 2" descr="G Suite is now Google Workspace in a bid to merge Gmail, Chat, and Docs -  The Ver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r="14173" b="5149"/>
          <a:stretch/>
        </p:blipFill>
        <p:spPr bwMode="auto">
          <a:xfrm>
            <a:off x="9144001" y="5373479"/>
            <a:ext cx="2739343" cy="13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AppData\Local\Temp\164448991097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1"/>
          <a:stretch/>
        </p:blipFill>
        <p:spPr bwMode="auto">
          <a:xfrm>
            <a:off x="99648" y="1784067"/>
            <a:ext cx="3444149" cy="3681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3490" r="88377" b="82300"/>
          <a:stretch/>
        </p:blipFill>
        <p:spPr>
          <a:xfrm>
            <a:off x="1" y="0"/>
            <a:ext cx="1584324" cy="1120676"/>
          </a:xfr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3490" r="88377" b="82300"/>
          <a:stretch/>
        </p:blipFill>
        <p:spPr>
          <a:xfrm>
            <a:off x="152401" y="152400"/>
            <a:ext cx="1584324" cy="11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EB9A8F-FB88-6515-3E50-A9109B50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819" y="138100"/>
            <a:ext cx="8671034" cy="645154"/>
          </a:xfrm>
        </p:spPr>
        <p:txBody>
          <a:bodyPr/>
          <a:lstStyle/>
          <a:p>
            <a:r>
              <a:rPr lang="uk-UA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Забезпеченість </a:t>
            </a:r>
            <a:r>
              <a:rPr lang="uk-UA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захисними </a:t>
            </a:r>
            <a:r>
              <a:rPr lang="uk-UA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спорудами</a:t>
            </a:r>
            <a:endParaRPr lang="uk-UA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ФОТО 2021-2022НР\2022-2023н.р\Укриття\IMG_20220818_184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077"/>
            <a:ext cx="5329238" cy="395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ФОТО 2021-2022НР\2022-2023н.р\Укриття\IMG_20220818_185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61" y="789235"/>
            <a:ext cx="5867839" cy="4036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ФОТО 2021-2022НР\2022-2023н.р\Укриття\IMG_20220818_185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2793566"/>
            <a:ext cx="5562600" cy="4064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3"/>
          <a:stretch/>
        </p:blipFill>
        <p:spPr>
          <a:xfrm rot="5400000">
            <a:off x="5486400" y="152400"/>
            <a:ext cx="1219200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" y="142876"/>
            <a:ext cx="5943600" cy="214312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2800" b="0" spc="0" dirty="0" smtClean="0">
                <a:latin typeface="Times New Roman" pitchFamily="18" charset="0"/>
                <a:cs typeface="Times New Roman" pitchFamily="18" charset="0"/>
              </a:rPr>
              <a:t>Продовжуємо </a:t>
            </a:r>
            <a:r>
              <a:rPr lang="uk-UA" sz="2800" b="0" spc="0" dirty="0">
                <a:latin typeface="Times New Roman" pitchFamily="18" charset="0"/>
                <a:cs typeface="Times New Roman" pitchFamily="18" charset="0"/>
              </a:rPr>
              <a:t>підтримувати міжнародні </a:t>
            </a:r>
            <a:r>
              <a:rPr lang="uk-UA" sz="2800" b="0" spc="0" dirty="0" err="1" smtClean="0">
                <a:latin typeface="Times New Roman" pitchFamily="18" charset="0"/>
                <a:cs typeface="Times New Roman" pitchFamily="18" charset="0"/>
              </a:rPr>
              <a:t>звя’зки</a:t>
            </a:r>
            <a:r>
              <a:rPr lang="uk-UA" sz="2800" b="0" spc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0" spc="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0" spc="0" dirty="0">
                <a:latin typeface="Times New Roman" pitchFamily="18" charset="0"/>
                <a:cs typeface="Times New Roman" pitchFamily="18" charset="0"/>
              </a:rPr>
              <a:t>Special Olympics MOLDOVA. </a:t>
            </a:r>
            <a:endParaRPr lang="uk-UA" sz="2800" b="0" spc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632" y="524327"/>
            <a:ext cx="6042146" cy="561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2128836"/>
            <a:ext cx="5629276" cy="4221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50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3"/>
          <a:stretch/>
        </p:blipFill>
        <p:spPr>
          <a:xfrm rot="5400000">
            <a:off x="5486400" y="152400"/>
            <a:ext cx="1219200" cy="1219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2"/>
          <a:stretch/>
        </p:blipFill>
        <p:spPr>
          <a:xfrm>
            <a:off x="6448287" y="0"/>
            <a:ext cx="2952888" cy="271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50754"/>
            <a:ext cx="5984061" cy="448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00050" y="171450"/>
            <a:ext cx="6372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Створення нових </a:t>
            </a:r>
            <a:r>
              <a:rPr lang="uk-UA" sz="4400" dirty="0" err="1" smtClean="0"/>
              <a:t>локацій</a:t>
            </a:r>
            <a:endParaRPr lang="uk-UA" sz="4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40" y="3485735"/>
            <a:ext cx="2277685" cy="303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4" y="122939"/>
            <a:ext cx="2328863" cy="310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5"/>
          <a:stretch/>
        </p:blipFill>
        <p:spPr>
          <a:xfrm>
            <a:off x="6198374" y="2710663"/>
            <a:ext cx="3611166" cy="410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073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400" y="120900"/>
            <a:ext cx="10515600" cy="646331"/>
          </a:xfrm>
        </p:spPr>
        <p:txBody>
          <a:bodyPr/>
          <a:lstStyle/>
          <a:p>
            <a:r>
              <a:rPr lang="uk-UA" sz="3600" spc="0" dirty="0" smtClean="0"/>
              <a:t>Благодійна допомога</a:t>
            </a:r>
            <a:endParaRPr lang="uk-UA" sz="3600" spc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8" y="962100"/>
            <a:ext cx="6232119" cy="467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045145"/>
            <a:ext cx="4451437" cy="381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129" y="2921000"/>
            <a:ext cx="2952750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71" y="0"/>
            <a:ext cx="4792133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18890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</TotalTime>
  <Words>149</Words>
  <Application>Microsoft Office PowerPoint</Application>
  <PresentationFormat>Произвольный</PresentationFormat>
  <Paragraphs>29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Контингент здобувачів освіти</vt:lpstr>
      <vt:lpstr>Кадрове забезпечення навчального закладу </vt:lpstr>
      <vt:lpstr>       Фінансово-господарська  діяльність</vt:lpstr>
      <vt:lpstr>Презентация PowerPoint</vt:lpstr>
      <vt:lpstr>Забезпеченість захисними спорудами</vt:lpstr>
      <vt:lpstr>Продовжуємо підтримувати міжнародні звя’зки Special Olympics MOLDOVA. </vt:lpstr>
      <vt:lpstr>Презентация PowerPoint</vt:lpstr>
      <vt:lpstr>Благодійна допомога</vt:lpstr>
      <vt:lpstr>Презентация PowerPoint</vt:lpstr>
      <vt:lpstr>Волонтерство</vt:lpstr>
      <vt:lpstr>Новітнє оснащення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Озеленення території</vt:lpstr>
      <vt:lpstr>Наші досягнення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</dc:title>
  <dc:creator>Макаренко  Катерина Юріївна</dc:creator>
  <cp:lastModifiedBy>Admin</cp:lastModifiedBy>
  <cp:revision>359</cp:revision>
  <cp:lastPrinted>2025-03-20T10:43:40Z</cp:lastPrinted>
  <dcterms:created xsi:type="dcterms:W3CDTF">2022-08-09T05:39:06Z</dcterms:created>
  <dcterms:modified xsi:type="dcterms:W3CDTF">2026-02-05T14:01:05Z</dcterms:modified>
</cp:coreProperties>
</file>